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26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57" r:id="rId9"/>
    <p:sldId id="25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87" r:id="rId18"/>
    <p:sldId id="277" r:id="rId19"/>
    <p:sldId id="278" r:id="rId20"/>
    <p:sldId id="279" r:id="rId21"/>
    <p:sldId id="280" r:id="rId22"/>
    <p:sldId id="281" r:id="rId23"/>
    <p:sldId id="283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2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39D31-DA82-4A6A-99C4-FC793BC66760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70EFF-6086-4DF0-B78D-A4F7C7C471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FDB2E6-89CD-4A93-822E-9AF1387C6D4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5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54F21-7F9A-49C0-A040-F5349979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C6CD8-DF29-460D-BE81-946CD4060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720AD-8106-4922-B4EC-FF0B762E5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F033F-4418-4D8A-BA94-9A88041F3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8664C-8101-467E-B480-788D65C0F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15C69-C4D2-491F-B781-DF15AFE4C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57060-61A5-43E5-8B52-1193FD006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0B53B-C848-4376-BA80-CB0A7D040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941F2-6B5D-4179-8B27-F1809C7F3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7001-AFDA-4E0F-9935-0F886FB20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E90E110-BBE3-44F8-8CEC-FF8EA92297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2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CHARACTER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“Creating characters—telling what human beings are like—is the whole point of writing stories.”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Narrator and Point of View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Narrator	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/>
              <a:t>narrator </a:t>
            </a:r>
            <a:r>
              <a:rPr lang="en-US"/>
              <a:t>is the character or voice that relates the events of a story to the reader.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of View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perspective from which events in a story are told is called </a:t>
            </a:r>
            <a:r>
              <a:rPr lang="en-US" b="1"/>
              <a:t>point of view</a:t>
            </a:r>
            <a:r>
              <a:rPr lang="en-US"/>
              <a:t>. Point of view is usually either </a:t>
            </a:r>
            <a:r>
              <a:rPr lang="en-US" b="1"/>
              <a:t>first person </a:t>
            </a:r>
            <a:r>
              <a:rPr lang="en-US"/>
              <a:t>or</a:t>
            </a:r>
            <a:r>
              <a:rPr lang="en-US" b="1"/>
              <a:t> third person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First-Person Point of View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dirty="0"/>
              <a:t>first-person point of view</a:t>
            </a:r>
            <a:r>
              <a:rPr lang="en-US" dirty="0"/>
              <a:t>, the narrator is a character in the story and uses the first-person pronouns </a:t>
            </a:r>
            <a:r>
              <a:rPr lang="en-US" i="1" dirty="0"/>
              <a:t>I, me, </a:t>
            </a:r>
            <a:r>
              <a:rPr lang="en-US" dirty="0"/>
              <a:t>and</a:t>
            </a:r>
            <a:r>
              <a:rPr lang="en-US" i="1" dirty="0"/>
              <a:t> my.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Third-Person Point of View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</a:t>
            </a:r>
            <a:r>
              <a:rPr lang="en-US" b="1"/>
              <a:t>third-person point of view</a:t>
            </a:r>
            <a:r>
              <a:rPr lang="en-US"/>
              <a:t>, the story is told by a narrative voice outside the action, not by one of the characters.The narrator uses third-person pronouns like </a:t>
            </a:r>
            <a:r>
              <a:rPr lang="en-US" i="1"/>
              <a:t>he, she, </a:t>
            </a:r>
            <a:r>
              <a:rPr lang="en-US"/>
              <a:t>and</a:t>
            </a:r>
            <a:r>
              <a:rPr lang="en-US" i="1"/>
              <a:t> they. </a:t>
            </a:r>
            <a:r>
              <a:rPr lang="en-US"/>
              <a:t>Third-person point of view may be </a:t>
            </a:r>
            <a:r>
              <a:rPr lang="en-US" b="1"/>
              <a:t>omniscient </a:t>
            </a:r>
            <a:r>
              <a:rPr lang="en-US"/>
              <a:t>or </a:t>
            </a:r>
            <a:r>
              <a:rPr lang="en-US" b="1"/>
              <a:t>limited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Omniscient Third-Person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story is told from a </a:t>
            </a:r>
            <a:r>
              <a:rPr lang="en-US" b="1"/>
              <a:t>third-person omniscient point of view</a:t>
            </a:r>
            <a:r>
              <a:rPr lang="en-US"/>
              <a:t>, the all-knowing narrator sees into the minds of more than one character.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Limited Third-Person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story is told from a </a:t>
            </a:r>
            <a:r>
              <a:rPr lang="en-US" b="1"/>
              <a:t>third-person limited point of view</a:t>
            </a:r>
            <a:r>
              <a:rPr lang="en-US"/>
              <a:t>, the narrator tells only what one character thinks, feels, and observes.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Irony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Irony	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The difference between what is expected to happen and what exists or actually happens is called </a:t>
            </a:r>
            <a:r>
              <a:rPr lang="en-US" sz="4000" b="1" dirty="0"/>
              <a:t>irony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Characters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</a:rPr>
              <a:t>Characters whose experiences, reactions, and changes are the focus of the story</a:t>
            </a:r>
            <a:r>
              <a:rPr lang="en-US" sz="3600" dirty="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Situational Irony	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most common kind of irony is </a:t>
            </a:r>
            <a:r>
              <a:rPr lang="en-US" b="1" dirty="0"/>
              <a:t>situational irony</a:t>
            </a:r>
            <a:r>
              <a:rPr lang="en-US" dirty="0"/>
              <a:t>, which occurs when a character--or the reader--expects one thing to happen but something entirely different occurs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Verbal Irony	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Verbal irony</a:t>
            </a:r>
            <a:r>
              <a:rPr lang="en-US" dirty="0"/>
              <a:t> occurs when someone says one thing but means another. A common form of verbal irony is sarcasm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Dramatic Irony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Dramatic irony </a:t>
            </a:r>
            <a:r>
              <a:rPr lang="en-US" dirty="0"/>
              <a:t>is the contrast between what a character knows and what the reader or audience knows. The reader knows something that a character does not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Symbolism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symbol</a:t>
            </a:r>
            <a:r>
              <a:rPr lang="en-US" dirty="0"/>
              <a:t> is a person, a place, an activity, or an object that stands for something beyond itself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Minor Characters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Characters who interest us mainly because of the effects they have on main characters or the way in which their actions move a story forward. </a:t>
            </a:r>
            <a:endParaRPr lang="en-US" dirty="0" smtClean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Characters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Characters who change as a result of events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Characters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Characters who remain unchanged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 Characters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Characters whose many personality traits are revealed by the author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Flat Characters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Characters who are described more simply by the author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</a:rPr>
              <a:t>Direct Characterization: </a:t>
            </a:r>
            <a:r>
              <a:rPr lang="en-US" dirty="0">
                <a:latin typeface="Times New Roman" pitchFamily="18" charset="0"/>
              </a:rPr>
              <a:t>A writer </a:t>
            </a:r>
            <a:r>
              <a:rPr lang="en-US" i="1" dirty="0">
                <a:latin typeface="Times New Roman" pitchFamily="18" charset="0"/>
              </a:rPr>
              <a:t>tells</a:t>
            </a:r>
            <a:r>
              <a:rPr lang="en-US" dirty="0">
                <a:latin typeface="Times New Roman" pitchFamily="18" charset="0"/>
              </a:rPr>
              <a:t> us directly what a character is like or what a person’s motives are.</a:t>
            </a:r>
          </a:p>
          <a:p>
            <a:r>
              <a:rPr lang="en-US" b="1" dirty="0">
                <a:latin typeface="Times New Roman" pitchFamily="18" charset="0"/>
              </a:rPr>
              <a:t>Indirect Characterization: </a:t>
            </a:r>
            <a:r>
              <a:rPr lang="en-US" dirty="0">
                <a:latin typeface="Times New Roman" pitchFamily="18" charset="0"/>
              </a:rPr>
              <a:t>A writer </a:t>
            </a:r>
            <a:r>
              <a:rPr lang="en-US" i="1" dirty="0">
                <a:latin typeface="Times New Roman" pitchFamily="18" charset="0"/>
              </a:rPr>
              <a:t>shows </a:t>
            </a:r>
            <a:r>
              <a:rPr lang="en-US" dirty="0">
                <a:latin typeface="Times New Roman" pitchFamily="18" charset="0"/>
              </a:rPr>
              <a:t>us a character but allows us to interpret for ourselves the kind of person we are meeting.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Ways to Create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Methods of Indirect Characterization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u="sng" dirty="0">
                <a:latin typeface="Times New Roman" pitchFamily="18" charset="0"/>
              </a:rPr>
              <a:t>S</a:t>
            </a:r>
            <a:r>
              <a:rPr lang="en-US" sz="4000" dirty="0">
                <a:latin typeface="Times New Roman" pitchFamily="18" charset="0"/>
              </a:rPr>
              <a:t>peech</a:t>
            </a:r>
          </a:p>
          <a:p>
            <a:r>
              <a:rPr lang="en-US" sz="4000" b="1" u="sng" dirty="0" smtClean="0">
                <a:latin typeface="Times New Roman" pitchFamily="18" charset="0"/>
              </a:rPr>
              <a:t>T</a:t>
            </a:r>
            <a:r>
              <a:rPr lang="en-US" sz="4000" dirty="0" smtClean="0">
                <a:latin typeface="Times New Roman" pitchFamily="18" charset="0"/>
              </a:rPr>
              <a:t>houghts </a:t>
            </a:r>
          </a:p>
          <a:p>
            <a:r>
              <a:rPr lang="en-US" sz="4000" b="1" u="sng" dirty="0" smtClean="0">
                <a:latin typeface="Times New Roman" pitchFamily="18" charset="0"/>
              </a:rPr>
              <a:t>E</a:t>
            </a:r>
            <a:r>
              <a:rPr lang="en-US" sz="4000" dirty="0" smtClean="0">
                <a:latin typeface="Times New Roman" pitchFamily="18" charset="0"/>
              </a:rPr>
              <a:t>ffect on other characters</a:t>
            </a:r>
          </a:p>
          <a:p>
            <a:r>
              <a:rPr lang="en-US" sz="4000" b="1" u="sng" dirty="0" smtClean="0">
                <a:latin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</a:rPr>
              <a:t>ctions</a:t>
            </a:r>
            <a:endParaRPr lang="en-US" sz="4000" dirty="0">
              <a:latin typeface="Times New Roman" pitchFamily="18" charset="0"/>
            </a:endParaRPr>
          </a:p>
          <a:p>
            <a:r>
              <a:rPr lang="en-US" sz="4000" b="1" u="sng" dirty="0" smtClean="0">
                <a:latin typeface="Times New Roman" pitchFamily="18" charset="0"/>
              </a:rPr>
              <a:t>L</a:t>
            </a:r>
            <a:r>
              <a:rPr lang="en-US" sz="4000" dirty="0" smtClean="0">
                <a:latin typeface="Times New Roman" pitchFamily="18" charset="0"/>
              </a:rPr>
              <a:t>ooks</a:t>
            </a:r>
            <a:endParaRPr 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3037</TotalTime>
  <Words>488</Words>
  <Application>Microsoft Office PowerPoint</Application>
  <PresentationFormat>On-screen Show (4:3)</PresentationFormat>
  <Paragraphs>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Axis</vt:lpstr>
      <vt:lpstr>CHARACTER </vt:lpstr>
      <vt:lpstr>Main Characters</vt:lpstr>
      <vt:lpstr>Minor Characters</vt:lpstr>
      <vt:lpstr>Dynamic Characters</vt:lpstr>
      <vt:lpstr>Static Characters</vt:lpstr>
      <vt:lpstr>Round Characters</vt:lpstr>
      <vt:lpstr>Flat Characters</vt:lpstr>
      <vt:lpstr>Two Ways to Create Characters</vt:lpstr>
      <vt:lpstr>5 Methods of Indirect Characterization</vt:lpstr>
      <vt:lpstr>Narrator and Point of View</vt:lpstr>
      <vt:lpstr>Narrator </vt:lpstr>
      <vt:lpstr>Point of View</vt:lpstr>
      <vt:lpstr>First-Person Point of View</vt:lpstr>
      <vt:lpstr>Third-Person Point of View</vt:lpstr>
      <vt:lpstr>Omniscient Third-Person </vt:lpstr>
      <vt:lpstr>Limited Third-Person </vt:lpstr>
      <vt:lpstr>Slide 17</vt:lpstr>
      <vt:lpstr>Irony</vt:lpstr>
      <vt:lpstr>Irony </vt:lpstr>
      <vt:lpstr>Situational Irony </vt:lpstr>
      <vt:lpstr>Verbal Irony </vt:lpstr>
      <vt:lpstr>Dramatic Irony </vt:lpstr>
      <vt:lpstr>Symbolism</vt:lpstr>
      <vt:lpstr>Symbolism </vt:lpstr>
    </vt:vector>
  </TitlesOfParts>
  <Company>wku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</dc:title>
  <dc:creator>gregorymiller</dc:creator>
  <cp:lastModifiedBy>emabe</cp:lastModifiedBy>
  <cp:revision>46</cp:revision>
  <cp:lastPrinted>2007-08-13T15:32:13Z</cp:lastPrinted>
  <dcterms:created xsi:type="dcterms:W3CDTF">2006-09-25T21:28:13Z</dcterms:created>
  <dcterms:modified xsi:type="dcterms:W3CDTF">2015-08-14T17:19:58Z</dcterms:modified>
</cp:coreProperties>
</file>